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18"/>
  </p:notesMasterIdLst>
  <p:sldIdLst>
    <p:sldId id="256" r:id="rId2"/>
    <p:sldId id="363" r:id="rId3"/>
    <p:sldId id="364" r:id="rId4"/>
    <p:sldId id="365" r:id="rId5"/>
    <p:sldId id="366" r:id="rId6"/>
    <p:sldId id="367" r:id="rId7"/>
    <p:sldId id="368" r:id="rId8"/>
    <p:sldId id="369" r:id="rId9"/>
    <p:sldId id="370" r:id="rId10"/>
    <p:sldId id="371" r:id="rId11"/>
    <p:sldId id="372" r:id="rId12"/>
    <p:sldId id="373" r:id="rId13"/>
    <p:sldId id="374" r:id="rId14"/>
    <p:sldId id="375" r:id="rId15"/>
    <p:sldId id="376" r:id="rId16"/>
    <p:sldId id="34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pPr>
              <a:defRPr/>
            </a:pPr>
            <a:fld id="{4A4CAE77-B8B1-49B7-9986-23DC29B73BCB}" type="datetime1">
              <a:rPr lang="en-US" smtClean="0"/>
              <a:pPr>
                <a:defRPr/>
              </a:pPr>
              <a:t>5/19/2020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5/19/2020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defRPr/>
            </a:pPr>
            <a:fld id="{0F274DF4-1E11-4BE5-94EE-68DC7FD66A04}" type="datetime1">
              <a:rPr lang="en-US" smtClean="0"/>
              <a:pPr>
                <a:defRPr/>
              </a:pPr>
              <a:t>5/19/2020</a:t>
            </a:fld>
            <a:endParaRPr lang="en-US"/>
          </a:p>
        </p:txBody>
      </p:sp>
      <p:sp>
        <p:nvSpPr>
          <p:cNvPr id="27" name="Slide Number Placeholder 26"/>
          <p:cNvSpPr>
            <a:spLocks noGrp="1"/>
          </p:cNvSpPr>
          <p:nvPr>
            <p:ph type="sldNum" sz="quarter" idx="11"/>
          </p:nvPr>
        </p:nvSpPr>
        <p:spPr/>
        <p:txBody>
          <a:bodyPr rtlCol="0"/>
          <a:lstStyle/>
          <a:p>
            <a:pPr>
              <a:defRPr/>
            </a:pPr>
            <a:fld id="{7E74873D-DF26-421D-BB7D-2443FD85D712}" type="slidenum">
              <a:rPr lang="en-US" smtClean="0"/>
              <a:pPr>
                <a:defRPr/>
              </a:pPr>
              <a:t>‹#›</a:t>
            </a:fld>
            <a:endParaRPr lang="en-US"/>
          </a:p>
        </p:txBody>
      </p:sp>
      <p:sp>
        <p:nvSpPr>
          <p:cNvPr id="28" name="Footer Placeholder 27"/>
          <p:cNvSpPr>
            <a:spLocks noGrp="1"/>
          </p:cNvSpPr>
          <p:nvPr>
            <p:ph type="ftr" sz="quarter" idx="12"/>
          </p:nvPr>
        </p:nvSpPr>
        <p:spPr/>
        <p:txBody>
          <a:bodyPr rtlCol="0"/>
          <a:lstStyle/>
          <a:p>
            <a:pPr>
              <a:defRPr/>
            </a:pPr>
            <a:r>
              <a:rPr lang="en-US" smtClean="0"/>
              <a:t>Author:RK</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pPr>
              <a:defRPr/>
            </a:pPr>
            <a:fld id="{95305D4A-26BC-4003-A6BB-1FE483E62D74}" type="datetime1">
              <a:rPr lang="en-US" smtClean="0"/>
              <a:pPr>
                <a:defRPr/>
              </a:pPr>
              <a:t>5/19/2020</a:t>
            </a:fld>
            <a:endParaRPr lang="en-US"/>
          </a:p>
        </p:txBody>
      </p:sp>
      <p:sp>
        <p:nvSpPr>
          <p:cNvPr id="4" name="Footer Placeholder 3"/>
          <p:cNvSpPr>
            <a:spLocks noGrp="1"/>
          </p:cNvSpPr>
          <p:nvPr>
            <p:ph type="ftr" sz="quarter" idx="11"/>
          </p:nvPr>
        </p:nvSpPr>
        <p:spPr>
          <a:xfrm>
            <a:off x="5257800" y="612648"/>
            <a:ext cx="1325880" cy="457200"/>
          </a:xfrm>
        </p:spPr>
        <p:txBody>
          <a:bodyPr/>
          <a:lstStyle/>
          <a:p>
            <a:pPr>
              <a:defRPr/>
            </a:pPr>
            <a:r>
              <a:rPr lang="en-US" smtClean="0"/>
              <a:t>Author:RK</a:t>
            </a:r>
            <a:endParaRPr lang="en-US"/>
          </a:p>
        </p:txBody>
      </p:sp>
      <p:sp>
        <p:nvSpPr>
          <p:cNvPr id="5" name="Slide Number Placeholder 4"/>
          <p:cNvSpPr>
            <a:spLocks noGrp="1"/>
          </p:cNvSpPr>
          <p:nvPr>
            <p:ph type="sldNum" sz="quarter" idx="12"/>
          </p:nvPr>
        </p:nvSpPr>
        <p:spPr>
          <a:xfrm>
            <a:off x="8174736" y="2272"/>
            <a:ext cx="762000" cy="365760"/>
          </a:xfrm>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5/19/2020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5/19/2020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DA77A13B-D29E-4A31-9A3D-BDF778EEE264}" type="datetime1">
              <a:rPr lang="en-US" smtClean="0"/>
              <a:pPr>
                <a:defRPr/>
              </a:pPr>
              <a:t>5/19/2020</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a:solidFill>
                  <a:srgbClr val="FFFF00"/>
                </a:solidFill>
              </a:rPr>
              <a:t>Class: B.Com – Part-2 </a:t>
            </a:r>
            <a:br>
              <a:rPr sz="3000" b="1">
                <a:solidFill>
                  <a:srgbClr val="FFFF00"/>
                </a:solidFill>
              </a:rPr>
            </a:br>
            <a:r>
              <a:rPr sz="3000" b="1">
                <a:solidFill>
                  <a:srgbClr val="FFFF00"/>
                </a:solidFill>
              </a:rPr>
              <a:t>Subject: Business Regulatory Framework</a:t>
            </a:r>
            <a:r>
              <a:rPr sz="2800">
                <a:solidFill>
                  <a:srgbClr val="FFFF00"/>
                </a:solidFill>
              </a:rPr>
              <a:t/>
            </a:r>
            <a:br>
              <a:rPr sz="2800">
                <a:solidFill>
                  <a:srgbClr val="FFFF00"/>
                </a:solidFill>
              </a:rPr>
            </a:br>
            <a:r>
              <a:rPr sz="2800" b="1">
                <a:solidFill>
                  <a:srgbClr val="FFFF00"/>
                </a:solidFill>
              </a:rPr>
              <a:t>TOPIC</a:t>
            </a:r>
            <a:r>
              <a:rPr sz="2800" b="1" smtClean="0">
                <a:solidFill>
                  <a:srgbClr val="FFFF00"/>
                </a:solidFill>
              </a:rPr>
              <a:t>:</a:t>
            </a:r>
            <a:r>
              <a:rPr lang="en-US" sz="2800" b="1" dirty="0" smtClean="0">
                <a:solidFill>
                  <a:srgbClr val="FFFF00"/>
                </a:solidFill>
              </a:rPr>
              <a:t> </a:t>
            </a:r>
            <a:r>
              <a:rPr lang="en-US" sz="2800" dirty="0" smtClean="0">
                <a:solidFill>
                  <a:srgbClr val="FFFF00"/>
                </a:solidFill>
              </a:rPr>
              <a:t> </a:t>
            </a:r>
            <a:r>
              <a:rPr lang="en-US" sz="2800" dirty="0" smtClean="0">
                <a:solidFill>
                  <a:srgbClr val="FFFF00"/>
                </a:solidFill>
              </a:rPr>
              <a:t>CONSUMER PROTECTION ACT, </a:t>
            </a:r>
            <a:r>
              <a:rPr lang="en-US" sz="2800" dirty="0" smtClean="0">
                <a:solidFill>
                  <a:srgbClr val="FFFF00"/>
                </a:solidFill>
              </a:rPr>
              <a:t>1986 – Part - A</a:t>
            </a:r>
            <a:endParaRPr sz="2800" b="1">
              <a:solidFill>
                <a:srgbClr val="FFFF00"/>
              </a:solidFill>
            </a:endParaRPr>
          </a:p>
        </p:txBody>
      </p:sp>
      <p:sp>
        <p:nvSpPr>
          <p:cNvPr id="6146" name="Subtitle 2"/>
          <p:cNvSpPr>
            <a:spLocks noGrp="1"/>
          </p:cNvSpPr>
          <p:nvPr>
            <p:ph type="subTitle" idx="1"/>
          </p:nvPr>
        </p:nvSpPr>
        <p:spPr>
          <a:xfrm>
            <a:off x="914400" y="3352800"/>
            <a:ext cx="6934200" cy="3200400"/>
          </a:xfrm>
        </p:spPr>
        <p:txBody>
          <a:bodyPr>
            <a:normAutofit fontScale="925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smtClean="0">
                <a:solidFill>
                  <a:schemeClr val="tx1"/>
                </a:solidFill>
              </a:rPr>
              <a:t>Whatsup</a:t>
            </a:r>
            <a:r>
              <a:rPr lang="en-US" sz="2600" b="1" dirty="0" smtClean="0">
                <a:solidFill>
                  <a:schemeClr val="tx1"/>
                </a:solidFill>
              </a:rPr>
              <a:t> </a:t>
            </a:r>
            <a:r>
              <a:rPr lang="en-US" sz="2600" b="1" dirty="0">
                <a:solidFill>
                  <a:schemeClr val="tx1"/>
                </a:solidFill>
              </a:rPr>
              <a:t>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10</a:t>
            </a:fld>
            <a:endParaRPr lang="en-US" dirty="0"/>
          </a:p>
        </p:txBody>
      </p:sp>
      <p:sp>
        <p:nvSpPr>
          <p:cNvPr id="8" name="object 2"/>
          <p:cNvSpPr txBox="1"/>
          <p:nvPr/>
        </p:nvSpPr>
        <p:spPr>
          <a:xfrm>
            <a:off x="304800" y="381000"/>
            <a:ext cx="8458200" cy="6383799"/>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iii) Defect in Services: The services hired or availed of or agreed to be hired or availed of by him suffer from deficiency in any respect; </a:t>
            </a:r>
          </a:p>
          <a:p>
            <a:pPr algn="just"/>
            <a:r>
              <a:rPr lang="en-US" sz="2300" dirty="0" smtClean="0">
                <a:latin typeface="Calibri" pitchFamily="34" charset="0"/>
                <a:cs typeface="Calibri" pitchFamily="34" charset="0"/>
              </a:rPr>
              <a:t>iv) Price Variation: A trader has charged for the goods mentioned in the complaint a price in excess of the price fixed by or under any law for the time being in force requiring traders, display information in regard to the contents, manner and effect of use of such goods; and </a:t>
            </a:r>
          </a:p>
          <a:p>
            <a:pPr algn="just"/>
            <a:r>
              <a:rPr lang="en-US" sz="2300" dirty="0" smtClean="0">
                <a:latin typeface="Calibri" pitchFamily="34" charset="0"/>
                <a:cs typeface="Calibri" pitchFamily="34" charset="0"/>
              </a:rPr>
              <a:t>v) Hazardous Goods: Goods, which will be hazardous to life and safety when sued, are being offered for sale to the public in contravention of the provisions of any law for the time being in force requiring traders, display information in regard to the contents, manner and effect of use of such goods. </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Goods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Goods mean goods as defined in the Sale of Goods Act, 1930. Under that act, goods means every kind of movable property other than actionable claims and money and includes stocks and shares, growing crops, grass and things attached to or forming part of the land which are agreed to be severed before sale or under the contract of sale. </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11</a:t>
            </a:fld>
            <a:endParaRPr lang="en-US" dirty="0"/>
          </a:p>
        </p:txBody>
      </p:sp>
      <p:sp>
        <p:nvSpPr>
          <p:cNvPr id="8" name="object 2"/>
          <p:cNvSpPr txBox="1"/>
          <p:nvPr/>
        </p:nvSpPr>
        <p:spPr>
          <a:xfrm>
            <a:off x="304800" y="381000"/>
            <a:ext cx="8458200" cy="6029856"/>
          </a:xfrm>
          <a:prstGeom prst="rect">
            <a:avLst/>
          </a:prstGeom>
        </p:spPr>
        <p:txBody>
          <a:bodyPr vert="horz" wrap="square" lIns="0" tIns="12700" rIns="0" bIns="0" rtlCol="0">
            <a:spAutoFit/>
          </a:bodyPr>
          <a:lstStyle/>
          <a:p>
            <a:pPr algn="just"/>
            <a:r>
              <a:rPr lang="en-US" sz="2300" b="1" dirty="0" smtClean="0">
                <a:solidFill>
                  <a:srgbClr val="0070C0"/>
                </a:solidFill>
                <a:latin typeface="Calibri" pitchFamily="34" charset="0"/>
                <a:cs typeface="Calibri" pitchFamily="34" charset="0"/>
              </a:rPr>
              <a:t>Service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Service is defined to mean service of any description which is made available to potential users and includes the provision of facilities in connection with banking, financing, insurance, transport, processing, supply of electrical or other energy, board or lodging or both, housing, construction, entertainment, amusement or purveying of news or other information. </a:t>
            </a:r>
          </a:p>
          <a:p>
            <a:pPr algn="just"/>
            <a:r>
              <a:rPr lang="en-US" sz="2300" dirty="0" smtClean="0">
                <a:latin typeface="Calibri" pitchFamily="34" charset="0"/>
                <a:cs typeface="Calibri" pitchFamily="34" charset="0"/>
              </a:rPr>
              <a:t>The expression does not include the rendering of any service free of the charge or under a contract of personal service. </a:t>
            </a:r>
          </a:p>
          <a:p>
            <a:pPr algn="just"/>
            <a:r>
              <a:rPr lang="en-US" sz="2300" dirty="0" smtClean="0">
                <a:latin typeface="Calibri" pitchFamily="34" charset="0"/>
                <a:cs typeface="Calibri" pitchFamily="34" charset="0"/>
              </a:rPr>
              <a:t>Service means service of any description and is therefore very comprehensive though the section lists out certain categories of services. </a:t>
            </a:r>
          </a:p>
          <a:p>
            <a:pPr algn="just"/>
            <a:r>
              <a:rPr lang="en-US" sz="2300" dirty="0" smtClean="0">
                <a:latin typeface="Calibri" pitchFamily="34" charset="0"/>
                <a:cs typeface="Calibri" pitchFamily="34" charset="0"/>
              </a:rPr>
              <a:t>Free service is excluded expressly from the purview of the definition. A person to whom services are rendered free of any charge is not a consumer. Persons who avail themselves of the facility of medical treatment in Government hospitals without charges are not consumers. </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12</a:t>
            </a:fld>
            <a:endParaRPr lang="en-US" dirty="0"/>
          </a:p>
        </p:txBody>
      </p:sp>
      <p:sp>
        <p:nvSpPr>
          <p:cNvPr id="8" name="object 2"/>
          <p:cNvSpPr txBox="1"/>
          <p:nvPr/>
        </p:nvSpPr>
        <p:spPr>
          <a:xfrm>
            <a:off x="304800" y="381000"/>
            <a:ext cx="8458200" cy="6383799"/>
          </a:xfrm>
          <a:prstGeom prst="rect">
            <a:avLst/>
          </a:prstGeom>
        </p:spPr>
        <p:txBody>
          <a:bodyPr vert="horz" wrap="square" lIns="0" tIns="12700" rIns="0" bIns="0" rtlCol="0">
            <a:spAutoFit/>
          </a:bodyPr>
          <a:lstStyle/>
          <a:p>
            <a:pPr algn="just"/>
            <a:r>
              <a:rPr lang="en-US" sz="2300" b="1" dirty="0" smtClean="0">
                <a:solidFill>
                  <a:srgbClr val="0070C0"/>
                </a:solidFill>
                <a:latin typeface="Calibri" pitchFamily="34" charset="0"/>
                <a:cs typeface="Calibri" pitchFamily="34" charset="0"/>
              </a:rPr>
              <a:t>Defect in Goods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Defect is defined as any fault imperfection, shortcoming in the quality, quantity, potency, purity or standard which is required to be maintained by or under any law for the time being in force or is claimed by the trader in any manner whatsoever in relation to any goods. </a:t>
            </a:r>
          </a:p>
          <a:p>
            <a:pPr algn="just"/>
            <a:r>
              <a:rPr lang="en-US" sz="2300" dirty="0" smtClean="0">
                <a:latin typeface="Calibri" pitchFamily="34" charset="0"/>
                <a:cs typeface="Calibri" pitchFamily="34" charset="0"/>
              </a:rPr>
              <a:t>Defect is title will not fall under any of the defects enumerated above, so defective title is not a ground for attack under the CPA. Similarly delay in delivery of goods is not defect </a:t>
            </a:r>
          </a:p>
          <a:p>
            <a:pPr algn="just"/>
            <a:r>
              <a:rPr lang="en-US" sz="2300" dirty="0" smtClean="0">
                <a:latin typeface="Calibri" pitchFamily="34" charset="0"/>
                <a:cs typeface="Calibri" pitchFamily="34" charset="0"/>
              </a:rPr>
              <a:t>Where the goods are of a substandard quality then the defect could be found only by a laboratory test. Under the procedure laid down the consumer forum would send a sample to the appropriate laboratory for analysis and test. </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Deficiency in Service</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Deficiency means any fault, imperfection, short coming or inadequacy in the quality, nature and manner of performance which is required to be maintained by or under any law for the time being in force or has</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13</a:t>
            </a:fld>
            <a:endParaRPr lang="en-US" dirty="0"/>
          </a:p>
        </p:txBody>
      </p:sp>
      <p:sp>
        <p:nvSpPr>
          <p:cNvPr id="8" name="object 2"/>
          <p:cNvSpPr txBox="1"/>
          <p:nvPr/>
        </p:nvSpPr>
        <p:spPr>
          <a:xfrm>
            <a:off x="304800" y="381000"/>
            <a:ext cx="8458200" cy="6029856"/>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been undertaken to be performed by a person in pursuance of a contract or otherwise in relation to any service. </a:t>
            </a:r>
          </a:p>
          <a:p>
            <a:pPr algn="just"/>
            <a:r>
              <a:rPr lang="en-US" sz="2300" dirty="0" smtClean="0">
                <a:latin typeface="Calibri" pitchFamily="34" charset="0"/>
                <a:cs typeface="Calibri" pitchFamily="34" charset="0"/>
              </a:rPr>
              <a:t>Deficiency must pertain to performance. Such a performance could arise only after the equipment had been installed, erected and commissioned. Deficiency of service arising from loss, damage or non-delivery of goods is outside the scope of the Act. </a:t>
            </a:r>
          </a:p>
          <a:p>
            <a:pPr algn="just"/>
            <a:r>
              <a:rPr lang="en-US" sz="2300" dirty="0" smtClean="0">
                <a:latin typeface="Calibri" pitchFamily="34" charset="0"/>
                <a:cs typeface="Calibri" pitchFamily="34" charset="0"/>
              </a:rPr>
              <a:t>Whenever there is a deficiency in service arising out of negligence of the party the consumer can approach the Forum for </a:t>
            </a:r>
            <a:r>
              <a:rPr lang="en-US" sz="2300" dirty="0" err="1" smtClean="0">
                <a:latin typeface="Calibri" pitchFamily="34" charset="0"/>
                <a:cs typeface="Calibri" pitchFamily="34" charset="0"/>
              </a:rPr>
              <a:t>redressal</a:t>
            </a:r>
            <a:r>
              <a:rPr lang="en-US" sz="2300" dirty="0" smtClean="0">
                <a:latin typeface="Calibri" pitchFamily="34" charset="0"/>
                <a:cs typeface="Calibri" pitchFamily="34" charset="0"/>
              </a:rPr>
              <a:t>. Negligence is sine qua non in complaints regarding deficiency of services. </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Manufacturer:- </a:t>
            </a:r>
            <a:endParaRPr lang="en-US" sz="2300" b="1"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A </a:t>
            </a:r>
            <a:r>
              <a:rPr lang="en-US" sz="2300" dirty="0" smtClean="0">
                <a:latin typeface="Calibri" pitchFamily="34" charset="0"/>
                <a:cs typeface="Calibri" pitchFamily="34" charset="0"/>
              </a:rPr>
              <a:t>manufacturer as per sec2 ((1)(j) is a person who</a:t>
            </a:r>
          </a:p>
          <a:p>
            <a:pPr algn="just"/>
            <a:r>
              <a:rPr lang="en-US" sz="2300" dirty="0" smtClean="0">
                <a:latin typeface="Calibri" pitchFamily="34" charset="0"/>
                <a:cs typeface="Calibri" pitchFamily="34" charset="0"/>
              </a:rPr>
              <a:t>a. Makes or manufacture any goods or part thereof or</a:t>
            </a:r>
          </a:p>
          <a:p>
            <a:pPr algn="just"/>
            <a:r>
              <a:rPr lang="en-US" sz="2300" dirty="0" smtClean="0">
                <a:latin typeface="Calibri" pitchFamily="34" charset="0"/>
                <a:cs typeface="Calibri" pitchFamily="34" charset="0"/>
              </a:rPr>
              <a:t>b. Does not make or manufacture any good but assembles part thereof made </a:t>
            </a:r>
            <a:r>
              <a:rPr lang="en-US" sz="2300" dirty="0" smtClean="0">
                <a:latin typeface="Calibri" pitchFamily="34" charset="0"/>
                <a:cs typeface="Calibri" pitchFamily="34" charset="0"/>
              </a:rPr>
              <a:t>or manufacture </a:t>
            </a:r>
            <a:r>
              <a:rPr lang="en-US" sz="2300" dirty="0" smtClean="0">
                <a:latin typeface="Calibri" pitchFamily="34" charset="0"/>
                <a:cs typeface="Calibri" pitchFamily="34" charset="0"/>
              </a:rPr>
              <a:t>by others and claim the end product to be goods manufactured by </a:t>
            </a:r>
            <a:r>
              <a:rPr lang="en-US" sz="2300" dirty="0" smtClean="0">
                <a:latin typeface="Calibri" pitchFamily="34" charset="0"/>
                <a:cs typeface="Calibri" pitchFamily="34" charset="0"/>
              </a:rPr>
              <a:t>himself, or</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14</a:t>
            </a:fld>
            <a:endParaRPr lang="en-US" dirty="0"/>
          </a:p>
        </p:txBody>
      </p:sp>
      <p:sp>
        <p:nvSpPr>
          <p:cNvPr id="8" name="object 2"/>
          <p:cNvSpPr txBox="1"/>
          <p:nvPr/>
        </p:nvSpPr>
        <p:spPr>
          <a:xfrm>
            <a:off x="304800" y="381000"/>
            <a:ext cx="8458200" cy="5675913"/>
          </a:xfrm>
          <a:prstGeom prst="rect">
            <a:avLst/>
          </a:prstGeom>
        </p:spPr>
        <p:txBody>
          <a:bodyPr vert="horz" wrap="square" lIns="0" tIns="12700" rIns="0" bIns="0" rtlCol="0">
            <a:spAutoFit/>
          </a:bodyPr>
          <a:lstStyle/>
          <a:p>
            <a:pPr algn="just"/>
            <a:r>
              <a:rPr lang="en-US" sz="2300" dirty="0" smtClean="0">
                <a:latin typeface="Calibri" pitchFamily="34" charset="0"/>
                <a:cs typeface="Calibri" pitchFamily="34" charset="0"/>
              </a:rPr>
              <a:t>c</a:t>
            </a:r>
            <a:r>
              <a:rPr lang="en-US" sz="2300" dirty="0" smtClean="0">
                <a:latin typeface="Calibri" pitchFamily="34" charset="0"/>
                <a:cs typeface="Calibri" pitchFamily="34" charset="0"/>
              </a:rPr>
              <a:t>. Puts or causes to be put his own mark on any goods made or manufactured by any </a:t>
            </a:r>
            <a:r>
              <a:rPr lang="en-US" sz="2300" dirty="0" smtClean="0">
                <a:latin typeface="Calibri" pitchFamily="34" charset="0"/>
                <a:cs typeface="Calibri" pitchFamily="34" charset="0"/>
              </a:rPr>
              <a:t>other manufacturer </a:t>
            </a:r>
            <a:r>
              <a:rPr lang="en-US" sz="2300" dirty="0" smtClean="0">
                <a:latin typeface="Calibri" pitchFamily="34" charset="0"/>
                <a:cs typeface="Calibri" pitchFamily="34" charset="0"/>
              </a:rPr>
              <a:t>and claims such goods to be goods made or manufactured by himself</a:t>
            </a:r>
            <a:r>
              <a:rPr lang="en-US" sz="2300" dirty="0" smtClean="0">
                <a:latin typeface="Calibri" pitchFamily="34" charset="0"/>
                <a:cs typeface="Calibri" pitchFamily="34" charset="0"/>
              </a:rPr>
              <a:t>.</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Restrictive </a:t>
            </a:r>
            <a:r>
              <a:rPr lang="en-US" sz="2300" b="1" dirty="0" smtClean="0">
                <a:solidFill>
                  <a:srgbClr val="0070C0"/>
                </a:solidFill>
                <a:latin typeface="Calibri" pitchFamily="34" charset="0"/>
                <a:cs typeface="Calibri" pitchFamily="34" charset="0"/>
              </a:rPr>
              <a:t>Trade Practices:- </a:t>
            </a:r>
            <a:endParaRPr lang="en-US" sz="2300" b="1" dirty="0" smtClean="0">
              <a:solidFill>
                <a:srgbClr val="0070C0"/>
              </a:solidFill>
              <a:latin typeface="Calibri" pitchFamily="34" charset="0"/>
              <a:cs typeface="Calibri" pitchFamily="34" charset="0"/>
            </a:endParaRPr>
          </a:p>
          <a:p>
            <a:pPr algn="just"/>
            <a:r>
              <a:rPr lang="en-US" sz="2300" b="1" dirty="0" smtClean="0">
                <a:latin typeface="Calibri" pitchFamily="34" charset="0"/>
                <a:cs typeface="Calibri" pitchFamily="34" charset="0"/>
              </a:rPr>
              <a:t>As </a:t>
            </a:r>
            <a:r>
              <a:rPr lang="en-US" sz="2300" b="1" dirty="0" smtClean="0">
                <a:latin typeface="Calibri" pitchFamily="34" charset="0"/>
                <a:cs typeface="Calibri" pitchFamily="34" charset="0"/>
              </a:rPr>
              <a:t>per sec.2(1)(n) ‘Restrictive trade practices’ means </a:t>
            </a:r>
            <a:r>
              <a:rPr lang="en-US" sz="2300" b="1" dirty="0" smtClean="0">
                <a:latin typeface="Calibri" pitchFamily="34" charset="0"/>
                <a:cs typeface="Calibri" pitchFamily="34" charset="0"/>
              </a:rPr>
              <a:t>any </a:t>
            </a:r>
            <a:r>
              <a:rPr lang="en-US" sz="2300" dirty="0" smtClean="0">
                <a:latin typeface="Calibri" pitchFamily="34" charset="0"/>
                <a:cs typeface="Calibri" pitchFamily="34" charset="0"/>
              </a:rPr>
              <a:t>trade </a:t>
            </a:r>
            <a:r>
              <a:rPr lang="en-US" sz="2300" dirty="0" smtClean="0">
                <a:latin typeface="Calibri" pitchFamily="34" charset="0"/>
                <a:cs typeface="Calibri" pitchFamily="34" charset="0"/>
              </a:rPr>
              <a:t>practice which requires a consumer to buy, hire or avail of any goods or as the </a:t>
            </a:r>
            <a:r>
              <a:rPr lang="en-US" sz="2300" dirty="0" smtClean="0">
                <a:latin typeface="Calibri" pitchFamily="34" charset="0"/>
                <a:cs typeface="Calibri" pitchFamily="34" charset="0"/>
              </a:rPr>
              <a:t>case may </a:t>
            </a:r>
            <a:r>
              <a:rPr lang="en-US" sz="2300" dirty="0" smtClean="0">
                <a:latin typeface="Calibri" pitchFamily="34" charset="0"/>
                <a:cs typeface="Calibri" pitchFamily="34" charset="0"/>
              </a:rPr>
              <a:t>be, services, as a condition precedent for buying, hiring or availing of other goods </a:t>
            </a:r>
            <a:r>
              <a:rPr lang="en-US" sz="2300" dirty="0" smtClean="0">
                <a:latin typeface="Calibri" pitchFamily="34" charset="0"/>
                <a:cs typeface="Calibri" pitchFamily="34" charset="0"/>
              </a:rPr>
              <a:t>or services.</a:t>
            </a:r>
          </a:p>
          <a:p>
            <a:pPr algn="just"/>
            <a:endParaRPr lang="en-US" sz="2300" dirty="0" smtClean="0">
              <a:latin typeface="Calibri" pitchFamily="34" charset="0"/>
              <a:cs typeface="Calibri" pitchFamily="34" charset="0"/>
            </a:endParaRPr>
          </a:p>
          <a:p>
            <a:r>
              <a:rPr lang="en-US" sz="2300" b="1" dirty="0" smtClean="0">
                <a:solidFill>
                  <a:srgbClr val="0070C0"/>
                </a:solidFill>
                <a:latin typeface="Calibri" pitchFamily="34" charset="0"/>
                <a:cs typeface="Calibri" pitchFamily="34" charset="0"/>
              </a:rPr>
              <a:t>Persons:-</a:t>
            </a:r>
            <a:r>
              <a:rPr lang="en-US" sz="2300" b="1" dirty="0" smtClean="0">
                <a:latin typeface="Calibri" pitchFamily="34" charset="0"/>
                <a:cs typeface="Calibri" pitchFamily="34" charset="0"/>
              </a:rPr>
              <a:t> </a:t>
            </a:r>
            <a:r>
              <a:rPr lang="en-US" sz="2300" dirty="0" smtClean="0">
                <a:latin typeface="Calibri" pitchFamily="34" charset="0"/>
                <a:cs typeface="Calibri" pitchFamily="34" charset="0"/>
              </a:rPr>
              <a:t>Person includes</a:t>
            </a:r>
          </a:p>
          <a:p>
            <a:r>
              <a:rPr lang="en-US" sz="2300" dirty="0" smtClean="0">
                <a:latin typeface="Calibri" pitchFamily="34" charset="0"/>
                <a:cs typeface="Calibri" pitchFamily="34" charset="0"/>
              </a:rPr>
              <a:t>a. A firm whether registered or not</a:t>
            </a:r>
          </a:p>
          <a:p>
            <a:r>
              <a:rPr lang="en-US" sz="2300" dirty="0" smtClean="0">
                <a:latin typeface="Calibri" pitchFamily="34" charset="0"/>
                <a:cs typeface="Calibri" pitchFamily="34" charset="0"/>
              </a:rPr>
              <a:t>b. A Hindu undivided family</a:t>
            </a:r>
          </a:p>
          <a:p>
            <a:r>
              <a:rPr lang="en-US" sz="2300" dirty="0" smtClean="0">
                <a:latin typeface="Calibri" pitchFamily="34" charset="0"/>
                <a:cs typeface="Calibri" pitchFamily="34" charset="0"/>
              </a:rPr>
              <a:t>c. A co-operative society</a:t>
            </a:r>
          </a:p>
          <a:p>
            <a:r>
              <a:rPr lang="en-US" sz="2300" dirty="0" smtClean="0">
                <a:latin typeface="Calibri" pitchFamily="34" charset="0"/>
                <a:cs typeface="Calibri" pitchFamily="34" charset="0"/>
              </a:rPr>
              <a:t>d. Every other association of person whether registered under the societies </a:t>
            </a:r>
            <a:r>
              <a:rPr lang="en-US" sz="2300" dirty="0" smtClean="0">
                <a:latin typeface="Calibri" pitchFamily="34" charset="0"/>
                <a:cs typeface="Calibri" pitchFamily="34" charset="0"/>
              </a:rPr>
              <a:t>Registration Act </a:t>
            </a:r>
            <a:r>
              <a:rPr lang="en-US" sz="2300" dirty="0" smtClean="0">
                <a:latin typeface="Calibri" pitchFamily="34" charset="0"/>
                <a:cs typeface="Calibri" pitchFamily="34" charset="0"/>
              </a:rPr>
              <a:t>1860 or not</a:t>
            </a:r>
            <a:r>
              <a:rPr lang="en-US" sz="2300" dirty="0" smtClean="0">
                <a:latin typeface="Calibri" pitchFamily="34" charset="0"/>
                <a:cs typeface="Calibri" pitchFamily="34" charset="0"/>
              </a:rPr>
              <a:t>.</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15</a:t>
            </a:fld>
            <a:endParaRPr lang="en-US" dirty="0"/>
          </a:p>
        </p:txBody>
      </p:sp>
      <p:sp>
        <p:nvSpPr>
          <p:cNvPr id="8" name="object 2"/>
          <p:cNvSpPr txBox="1"/>
          <p:nvPr/>
        </p:nvSpPr>
        <p:spPr>
          <a:xfrm>
            <a:off x="304800" y="381000"/>
            <a:ext cx="8458200" cy="4614084"/>
          </a:xfrm>
          <a:prstGeom prst="rect">
            <a:avLst/>
          </a:prstGeom>
        </p:spPr>
        <p:txBody>
          <a:bodyPr vert="horz" wrap="square" lIns="0" tIns="12700" rIns="0" bIns="0" rtlCol="0">
            <a:spAutoFit/>
          </a:bodyPr>
          <a:lstStyle/>
          <a:p>
            <a:endParaRPr lang="en-US" sz="2300" b="1" dirty="0" smtClean="0">
              <a:latin typeface="Calibri" pitchFamily="34" charset="0"/>
              <a:cs typeface="Calibri" pitchFamily="34" charset="0"/>
            </a:endParaRPr>
          </a:p>
          <a:p>
            <a:r>
              <a:rPr lang="en-US" sz="2300" b="1" dirty="0" smtClean="0">
                <a:solidFill>
                  <a:srgbClr val="0070C0"/>
                </a:solidFill>
                <a:latin typeface="Calibri" pitchFamily="34" charset="0"/>
                <a:cs typeface="Calibri" pitchFamily="34" charset="0"/>
              </a:rPr>
              <a:t>Trader</a:t>
            </a:r>
            <a:r>
              <a:rPr lang="en-US" sz="2300" b="1" dirty="0" smtClean="0">
                <a:solidFill>
                  <a:srgbClr val="0070C0"/>
                </a:solidFill>
                <a:latin typeface="Calibri" pitchFamily="34" charset="0"/>
                <a:cs typeface="Calibri" pitchFamily="34" charset="0"/>
              </a:rPr>
              <a:t>:- </a:t>
            </a:r>
            <a:endParaRPr lang="en-US" sz="2300" b="1"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Trader </a:t>
            </a:r>
            <a:r>
              <a:rPr lang="en-US" sz="2300" dirty="0" smtClean="0">
                <a:latin typeface="Calibri" pitchFamily="34" charset="0"/>
                <a:cs typeface="Calibri" pitchFamily="34" charset="0"/>
              </a:rPr>
              <a:t>in relation to any goods means a person who sells </a:t>
            </a:r>
            <a:r>
              <a:rPr lang="en-US" sz="2300" dirty="0" smtClean="0">
                <a:latin typeface="Calibri" pitchFamily="34" charset="0"/>
                <a:cs typeface="Calibri" pitchFamily="34" charset="0"/>
              </a:rPr>
              <a:t>or distributes </a:t>
            </a:r>
            <a:r>
              <a:rPr lang="en-US" sz="2300" dirty="0" smtClean="0">
                <a:latin typeface="Calibri" pitchFamily="34" charset="0"/>
                <a:cs typeface="Calibri" pitchFamily="34" charset="0"/>
              </a:rPr>
              <a:t>any </a:t>
            </a:r>
            <a:r>
              <a:rPr lang="en-US" sz="2300" dirty="0" smtClean="0">
                <a:latin typeface="Calibri" pitchFamily="34" charset="0"/>
                <a:cs typeface="Calibri" pitchFamily="34" charset="0"/>
              </a:rPr>
              <a:t>goods for </a:t>
            </a:r>
            <a:r>
              <a:rPr lang="en-US" sz="2300" dirty="0" smtClean="0">
                <a:latin typeface="Calibri" pitchFamily="34" charset="0"/>
                <a:cs typeface="Calibri" pitchFamily="34" charset="0"/>
              </a:rPr>
              <a:t>sale and includes the manufacture thereof, and where such goods are sold or </a:t>
            </a:r>
            <a:r>
              <a:rPr lang="en-US" sz="2300" dirty="0" smtClean="0">
                <a:latin typeface="Calibri" pitchFamily="34" charset="0"/>
                <a:cs typeface="Calibri" pitchFamily="34" charset="0"/>
              </a:rPr>
              <a:t>distributed in </a:t>
            </a:r>
            <a:r>
              <a:rPr lang="en-US" sz="2300" dirty="0" smtClean="0">
                <a:latin typeface="Calibri" pitchFamily="34" charset="0"/>
                <a:cs typeface="Calibri" pitchFamily="34" charset="0"/>
              </a:rPr>
              <a:t>package form, includes the packer thereof.</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Unfair </a:t>
            </a:r>
            <a:r>
              <a:rPr lang="en-US" sz="2300" b="1" dirty="0" smtClean="0">
                <a:solidFill>
                  <a:srgbClr val="0070C0"/>
                </a:solidFill>
                <a:latin typeface="Calibri" pitchFamily="34" charset="0"/>
                <a:cs typeface="Calibri" pitchFamily="34" charset="0"/>
              </a:rPr>
              <a:t>trade practices:- </a:t>
            </a:r>
            <a:endParaRPr lang="en-US" sz="2300" b="1"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Unfair </a:t>
            </a:r>
            <a:r>
              <a:rPr lang="en-US" sz="2300" dirty="0" smtClean="0">
                <a:latin typeface="Calibri" pitchFamily="34" charset="0"/>
                <a:cs typeface="Calibri" pitchFamily="34" charset="0"/>
              </a:rPr>
              <a:t>trade practice means a trade practice which for </a:t>
            </a:r>
            <a:r>
              <a:rPr lang="en-US" sz="2300" dirty="0" smtClean="0">
                <a:latin typeface="Calibri" pitchFamily="34" charset="0"/>
                <a:cs typeface="Calibri" pitchFamily="34" charset="0"/>
              </a:rPr>
              <a:t>the purpose </a:t>
            </a:r>
            <a:r>
              <a:rPr lang="en-US" sz="2300" dirty="0" smtClean="0">
                <a:latin typeface="Calibri" pitchFamily="34" charset="0"/>
                <a:cs typeface="Calibri" pitchFamily="34" charset="0"/>
              </a:rPr>
              <a:t>of promoting the sale, use or supply of any goods or for the provision of </a:t>
            </a:r>
            <a:r>
              <a:rPr lang="en-US" sz="2300" dirty="0" smtClean="0">
                <a:latin typeface="Calibri" pitchFamily="34" charset="0"/>
                <a:cs typeface="Calibri" pitchFamily="34" charset="0"/>
              </a:rPr>
              <a:t>any service</a:t>
            </a:r>
            <a:r>
              <a:rPr lang="en-US" sz="2300" dirty="0" smtClean="0">
                <a:latin typeface="Calibri" pitchFamily="34" charset="0"/>
                <a:cs typeface="Calibri" pitchFamily="34" charset="0"/>
              </a:rPr>
              <a:t>, adopts any unfair method or unfair or deceptive practices including any of </a:t>
            </a:r>
            <a:r>
              <a:rPr lang="en-US" sz="2300" dirty="0" smtClean="0">
                <a:latin typeface="Calibri" pitchFamily="34" charset="0"/>
                <a:cs typeface="Calibri" pitchFamily="34" charset="0"/>
              </a:rPr>
              <a:t>the following </a:t>
            </a:r>
            <a:r>
              <a:rPr lang="en-US" sz="2300" dirty="0" smtClean="0">
                <a:latin typeface="Calibri" pitchFamily="34" charset="0"/>
                <a:cs typeface="Calibri" pitchFamily="34" charset="0"/>
              </a:rPr>
              <a:t>practices namely</a:t>
            </a:r>
            <a:endParaRPr lang="en-US" sz="2300" dirty="0" smtClean="0">
              <a:latin typeface="Calibri" pitchFamily="34" charset="0"/>
              <a:cs typeface="Calibri" pitchFamily="34" charset="0"/>
            </a:endParaRPr>
          </a:p>
          <a:p>
            <a:pPr algn="just"/>
            <a:r>
              <a:rPr lang="en-US" sz="2300" dirty="0" smtClean="0">
                <a:latin typeface="Calibri" pitchFamily="34" charset="0"/>
                <a:cs typeface="Calibri" pitchFamily="34" charset="0"/>
              </a:rPr>
              <a:t> </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16</a:t>
            </a:fld>
            <a:endParaRPr lang="en-US" dirty="0"/>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04800" y="381000"/>
            <a:ext cx="8458200" cy="6122189"/>
          </a:xfrm>
          <a:prstGeom prst="rect">
            <a:avLst/>
          </a:prstGeom>
        </p:spPr>
        <p:txBody>
          <a:bodyPr vert="horz" wrap="square" lIns="0" tIns="12700" rIns="0" bIns="0" rtlCol="0">
            <a:spAutoFit/>
          </a:bodyPr>
          <a:lstStyle/>
          <a:p>
            <a:pPr algn="ctr"/>
            <a:r>
              <a:rPr lang="en-US" sz="2600" b="1" dirty="0" smtClean="0">
                <a:solidFill>
                  <a:srgbClr val="FF0000"/>
                </a:solidFill>
                <a:latin typeface="Calibri" pitchFamily="34" charset="0"/>
                <a:cs typeface="Calibri" pitchFamily="34" charset="0"/>
              </a:rPr>
              <a:t>CONSUMER PROTECTION ACT, </a:t>
            </a:r>
            <a:r>
              <a:rPr lang="en-US" sz="2600" b="1" dirty="0" smtClean="0">
                <a:solidFill>
                  <a:srgbClr val="FF0000"/>
                </a:solidFill>
                <a:latin typeface="Calibri" pitchFamily="34" charset="0"/>
                <a:cs typeface="Calibri" pitchFamily="34" charset="0"/>
              </a:rPr>
              <a:t>1986</a:t>
            </a:r>
          </a:p>
          <a:p>
            <a:pPr algn="just">
              <a:lnSpc>
                <a:spcPct val="50000"/>
              </a:lnSpc>
            </a:pPr>
            <a:endParaRPr lang="en-US" sz="2600" b="1" dirty="0" smtClean="0">
              <a:solidFill>
                <a:srgbClr val="00B050"/>
              </a:solidFill>
              <a:latin typeface="Calibri" pitchFamily="34" charset="0"/>
              <a:cs typeface="Calibri" pitchFamily="34" charset="0"/>
            </a:endParaRPr>
          </a:p>
          <a:p>
            <a:pPr algn="just"/>
            <a:r>
              <a:rPr lang="en-US" sz="2600" b="1" dirty="0" smtClean="0">
                <a:solidFill>
                  <a:srgbClr val="0070C0"/>
                </a:solidFill>
                <a:latin typeface="Calibri" pitchFamily="34" charset="0"/>
                <a:cs typeface="Calibri" pitchFamily="34" charset="0"/>
              </a:rPr>
              <a:t>Introduction </a:t>
            </a:r>
            <a:r>
              <a:rPr lang="en-US" sz="2600" b="1" dirty="0" smtClean="0">
                <a:solidFill>
                  <a:srgbClr val="0070C0"/>
                </a:solidFill>
                <a:latin typeface="Calibri" pitchFamily="34" charset="0"/>
                <a:cs typeface="Calibri" pitchFamily="34" charset="0"/>
              </a:rPr>
              <a:t>to Consumer Protection </a:t>
            </a:r>
            <a:r>
              <a:rPr lang="en-US" sz="2600" b="1" dirty="0" smtClean="0">
                <a:solidFill>
                  <a:srgbClr val="0070C0"/>
                </a:solidFill>
                <a:latin typeface="Calibri" pitchFamily="34" charset="0"/>
                <a:cs typeface="Calibri" pitchFamily="34" charset="0"/>
              </a:rPr>
              <a:t>Act:</a:t>
            </a:r>
          </a:p>
          <a:p>
            <a:pPr algn="just">
              <a:lnSpc>
                <a:spcPct val="50000"/>
              </a:lnSpc>
            </a:pPr>
            <a:endParaRPr lang="en-US" sz="2600" dirty="0" smtClean="0">
              <a:latin typeface="Calibri" pitchFamily="34" charset="0"/>
              <a:cs typeface="Calibri" pitchFamily="34" charset="0"/>
            </a:endParaRPr>
          </a:p>
          <a:p>
            <a:pPr algn="just"/>
            <a:r>
              <a:rPr lang="en-US" sz="2200" dirty="0" smtClean="0">
                <a:latin typeface="Calibri" pitchFamily="34" charset="0"/>
                <a:cs typeface="Calibri" pitchFamily="34" charset="0"/>
              </a:rPr>
              <a:t>The Consumer Protection Act, 1986 is one of the most beneficent legislations of recent times and it is intended to promote and protect the interest of consumers</a:t>
            </a:r>
            <a:r>
              <a:rPr lang="en-US" sz="2200" dirty="0" smtClean="0">
                <a:latin typeface="Calibri" pitchFamily="34" charset="0"/>
                <a:cs typeface="Calibri" pitchFamily="34" charset="0"/>
              </a:rPr>
              <a:t>. The consumer protection act was passed on 5th December 1986. </a:t>
            </a:r>
            <a:r>
              <a:rPr lang="en-US" sz="2200" dirty="0" smtClean="0">
                <a:latin typeface="Calibri" pitchFamily="34" charset="0"/>
                <a:cs typeface="Calibri" pitchFamily="34" charset="0"/>
              </a:rPr>
              <a:t>This Act </a:t>
            </a:r>
            <a:r>
              <a:rPr lang="en-US" sz="2200" dirty="0" smtClean="0">
                <a:latin typeface="Calibri" pitchFamily="34" charset="0"/>
                <a:cs typeface="Calibri" pitchFamily="34" charset="0"/>
              </a:rPr>
              <a:t>was amended in the year 1991,1993 and 2002</a:t>
            </a:r>
            <a:r>
              <a:rPr lang="en-US" sz="2200" dirty="0" smtClean="0">
                <a:latin typeface="Calibri" pitchFamily="34" charset="0"/>
                <a:cs typeface="Calibri" pitchFamily="34" charset="0"/>
              </a:rPr>
              <a:t>. The Consumer Protection Act is intended to protect the legitimate interests of the consumers against traders, suppliers etc. The Act not only provides inexpensive and expeditious remedies, but also arms the Forums constituted under the Act with the power of enforcement of their orders by coercive process by imposing imprisonment and fine. </a:t>
            </a:r>
          </a:p>
          <a:p>
            <a:pPr algn="just">
              <a:lnSpc>
                <a:spcPct val="50000"/>
              </a:lnSpc>
            </a:pPr>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Consumer Protection Act, 1986 has opened up a new era in the field of business in </a:t>
            </a:r>
            <a:r>
              <a:rPr lang="en-US" sz="2200" dirty="0" smtClean="0">
                <a:latin typeface="Calibri" pitchFamily="34" charset="0"/>
                <a:cs typeface="Calibri" pitchFamily="34" charset="0"/>
              </a:rPr>
              <a:t>India. It </a:t>
            </a:r>
            <a:r>
              <a:rPr lang="en-US" sz="2200" dirty="0" smtClean="0">
                <a:latin typeface="Calibri" pitchFamily="34" charset="0"/>
                <a:cs typeface="Calibri" pitchFamily="34" charset="0"/>
              </a:rPr>
              <a:t>is one of the most progressive and comprehensive pieces of legislation enacted for the protection of consumer. The new law has been enacted after </a:t>
            </a:r>
            <a:r>
              <a:rPr lang="en-US" sz="2200" dirty="0" smtClean="0">
                <a:latin typeface="Calibri" pitchFamily="34" charset="0"/>
                <a:cs typeface="Calibri" pitchFamily="34" charset="0"/>
              </a:rPr>
              <a:t>in depth </a:t>
            </a:r>
            <a:r>
              <a:rPr lang="en-US" sz="2200" dirty="0" smtClean="0">
                <a:latin typeface="Calibri" pitchFamily="34" charset="0"/>
                <a:cs typeface="Calibri" pitchFamily="34" charset="0"/>
              </a:rPr>
              <a:t>study of consumer protection laws and arrangements in </a:t>
            </a:r>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U. K., U. S. A., Australia and New Zealand.</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04800" y="381000"/>
            <a:ext cx="8458200" cy="6168355"/>
          </a:xfrm>
          <a:prstGeom prst="rect">
            <a:avLst/>
          </a:prstGeom>
        </p:spPr>
        <p:txBody>
          <a:bodyPr vert="horz" wrap="square" lIns="0" tIns="12700" rIns="0" bIns="0" rtlCol="0">
            <a:spAutoFit/>
          </a:bodyPr>
          <a:lstStyle/>
          <a:p>
            <a:pPr algn="just"/>
            <a:r>
              <a:rPr lang="en-US" sz="2600" b="1" dirty="0" smtClean="0">
                <a:solidFill>
                  <a:srgbClr val="0070C0"/>
                </a:solidFill>
                <a:latin typeface="Calibri" pitchFamily="34" charset="0"/>
                <a:cs typeface="Calibri" pitchFamily="34" charset="0"/>
              </a:rPr>
              <a:t>Aims and </a:t>
            </a:r>
            <a:r>
              <a:rPr lang="en-US" sz="2600" b="1" dirty="0" smtClean="0">
                <a:solidFill>
                  <a:srgbClr val="0070C0"/>
                </a:solidFill>
                <a:latin typeface="Calibri" pitchFamily="34" charset="0"/>
                <a:cs typeface="Calibri" pitchFamily="34" charset="0"/>
              </a:rPr>
              <a:t>Objectives </a:t>
            </a:r>
            <a:r>
              <a:rPr lang="en-US" sz="2600" b="1" dirty="0" smtClean="0">
                <a:solidFill>
                  <a:srgbClr val="0070C0"/>
                </a:solidFill>
                <a:latin typeface="Calibri" pitchFamily="34" charset="0"/>
                <a:cs typeface="Calibri" pitchFamily="34" charset="0"/>
              </a:rPr>
              <a:t>of the </a:t>
            </a:r>
            <a:r>
              <a:rPr lang="en-US" sz="2600" b="1" dirty="0" smtClean="0">
                <a:solidFill>
                  <a:srgbClr val="0070C0"/>
                </a:solidFill>
                <a:latin typeface="Calibri" pitchFamily="34" charset="0"/>
                <a:cs typeface="Calibri" pitchFamily="34" charset="0"/>
              </a:rPr>
              <a:t>Consumer Protection Act </a:t>
            </a:r>
            <a:endParaRPr lang="en-US" sz="2600" dirty="0" smtClean="0">
              <a:solidFill>
                <a:srgbClr val="0070C0"/>
              </a:solidFill>
              <a:latin typeface="Calibri" pitchFamily="34" charset="0"/>
              <a:cs typeface="Calibri" pitchFamily="34" charset="0"/>
            </a:endParaRPr>
          </a:p>
          <a:p>
            <a:pPr algn="just"/>
            <a:endParaRPr lang="en-US" sz="2200" dirty="0" smtClean="0">
              <a:latin typeface="Calibri" pitchFamily="34" charset="0"/>
              <a:cs typeface="Calibri" pitchFamily="34" charset="0"/>
            </a:endParaRPr>
          </a:p>
          <a:p>
            <a:pPr algn="just"/>
            <a:r>
              <a:rPr lang="en-US" sz="2200" dirty="0" smtClean="0">
                <a:latin typeface="Calibri" pitchFamily="34" charset="0"/>
                <a:cs typeface="Calibri" pitchFamily="34" charset="0"/>
              </a:rPr>
              <a:t>The </a:t>
            </a:r>
            <a:r>
              <a:rPr lang="en-US" sz="2200" dirty="0" smtClean="0">
                <a:latin typeface="Calibri" pitchFamily="34" charset="0"/>
                <a:cs typeface="Calibri" pitchFamily="34" charset="0"/>
              </a:rPr>
              <a:t>main objective of the Act (according to preamble to the Act) is to provide for better protection of the interest of consumers. Consumer councils and other authorities have been set up for. settling the consumers’ disputes and other matters. The objective of the Act of 1986 is as follows: </a:t>
            </a:r>
          </a:p>
          <a:p>
            <a:pPr algn="just"/>
            <a:r>
              <a:rPr lang="en-US" sz="2200" b="1" dirty="0" smtClean="0">
                <a:latin typeface="Calibri" pitchFamily="34" charset="0"/>
                <a:cs typeface="Calibri" pitchFamily="34" charset="0"/>
              </a:rPr>
              <a:t>1) Better Protection of Interests of Consumers:</a:t>
            </a:r>
            <a:r>
              <a:rPr lang="en-US" sz="2200" dirty="0" smtClean="0">
                <a:latin typeface="Calibri" pitchFamily="34" charset="0"/>
                <a:cs typeface="Calibri" pitchFamily="34" charset="0"/>
              </a:rPr>
              <a:t> The Act seeks to provide for better protection of the interests of consumers and for that purpose, makes provision for the establishment of Consumer Councils and other authorities for the settlement of consumer disputes and for matters connected therewith (Preamble to the Act). </a:t>
            </a:r>
          </a:p>
          <a:p>
            <a:pPr algn="just"/>
            <a:r>
              <a:rPr lang="en-US" sz="2200" b="1" dirty="0" smtClean="0">
                <a:latin typeface="Calibri" pitchFamily="34" charset="0"/>
                <a:cs typeface="Calibri" pitchFamily="34" charset="0"/>
              </a:rPr>
              <a:t>2) Protection of Rights of Consumers:</a:t>
            </a:r>
            <a:r>
              <a:rPr lang="en-US" sz="2200" dirty="0" smtClean="0">
                <a:latin typeface="Calibri" pitchFamily="34" charset="0"/>
                <a:cs typeface="Calibri" pitchFamily="34" charset="0"/>
              </a:rPr>
              <a:t> The Act is intended to protect following rights of the consumers </a:t>
            </a:r>
            <a:r>
              <a:rPr lang="en-US" sz="2200" dirty="0" smtClean="0">
                <a:latin typeface="Calibri" pitchFamily="34" charset="0"/>
                <a:cs typeface="Calibri" pitchFamily="34" charset="0"/>
              </a:rPr>
              <a:t> [</a:t>
            </a:r>
            <a:r>
              <a:rPr lang="en-US" sz="2200" dirty="0" smtClean="0">
                <a:latin typeface="Calibri" pitchFamily="34" charset="0"/>
                <a:cs typeface="Calibri" pitchFamily="34" charset="0"/>
              </a:rPr>
              <a:t>under Section 6]: - </a:t>
            </a:r>
          </a:p>
          <a:p>
            <a:pPr algn="just"/>
            <a:r>
              <a:rPr lang="en-US" sz="2200" dirty="0" err="1" smtClean="0">
                <a:latin typeface="Calibri" pitchFamily="34" charset="0"/>
                <a:cs typeface="Calibri" pitchFamily="34" charset="0"/>
              </a:rPr>
              <a:t>i</a:t>
            </a:r>
            <a:r>
              <a:rPr lang="en-US" sz="2200" dirty="0" smtClean="0">
                <a:latin typeface="Calibri" pitchFamily="34" charset="0"/>
                <a:cs typeface="Calibri" pitchFamily="34" charset="0"/>
              </a:rPr>
              <a:t>) The right to be protected against marketing </a:t>
            </a:r>
            <a:r>
              <a:rPr lang="en-US" sz="2200" dirty="0" err="1" smtClean="0">
                <a:latin typeface="Calibri" pitchFamily="34" charset="0"/>
                <a:cs typeface="Calibri" pitchFamily="34" charset="0"/>
              </a:rPr>
              <a:t>ofgoods</a:t>
            </a:r>
            <a:r>
              <a:rPr lang="en-US" sz="2200" dirty="0" smtClean="0">
                <a:latin typeface="Calibri" pitchFamily="34" charset="0"/>
                <a:cs typeface="Calibri" pitchFamily="34" charset="0"/>
              </a:rPr>
              <a:t>, which are hazardous to life and property. </a:t>
            </a:r>
          </a:p>
          <a:p>
            <a:pPr algn="just"/>
            <a:r>
              <a:rPr lang="en-US" sz="2200" dirty="0" smtClean="0">
                <a:latin typeface="Calibri" pitchFamily="34" charset="0"/>
                <a:cs typeface="Calibri" pitchFamily="34" charset="0"/>
              </a:rPr>
              <a:t>ii) The right to be informed about the quality, quantity, potency, purity, standard and price of goods to protect against unfair trade practices. </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04800" y="381000"/>
            <a:ext cx="8458200" cy="6106800"/>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iii</a:t>
            </a:r>
            <a:r>
              <a:rPr lang="en-US" sz="2200" dirty="0" smtClean="0">
                <a:latin typeface="Calibri" pitchFamily="34" charset="0"/>
                <a:cs typeface="Calibri" pitchFamily="34" charset="0"/>
              </a:rPr>
              <a:t>) The right to be assured, and wherever possible, access to a variety of goods at competitive prices. </a:t>
            </a:r>
          </a:p>
          <a:p>
            <a:pPr algn="just"/>
            <a:r>
              <a:rPr lang="en-US" sz="2200" dirty="0" smtClean="0">
                <a:latin typeface="Calibri" pitchFamily="34" charset="0"/>
                <a:cs typeface="Calibri" pitchFamily="34" charset="0"/>
              </a:rPr>
              <a:t>iv) The right to be heard and to be assured that consumers’ interests will receive due consideration at appropriate forums. </a:t>
            </a:r>
          </a:p>
          <a:p>
            <a:pPr algn="just"/>
            <a:r>
              <a:rPr lang="en-US" sz="2200" dirty="0" smtClean="0">
                <a:latin typeface="Calibri" pitchFamily="34" charset="0"/>
                <a:cs typeface="Calibri" pitchFamily="34" charset="0"/>
              </a:rPr>
              <a:t>v) The right to seek </a:t>
            </a:r>
            <a:r>
              <a:rPr lang="en-US" sz="2200" dirty="0" err="1" smtClean="0">
                <a:latin typeface="Calibri" pitchFamily="34" charset="0"/>
                <a:cs typeface="Calibri" pitchFamily="34" charset="0"/>
              </a:rPr>
              <a:t>redressal</a:t>
            </a:r>
            <a:r>
              <a:rPr lang="en-US" sz="2200" dirty="0" smtClean="0">
                <a:latin typeface="Calibri" pitchFamily="34" charset="0"/>
                <a:cs typeface="Calibri" pitchFamily="34" charset="0"/>
              </a:rPr>
              <a:t> against unfair trade practices or unscrupulous exploitation of consumers. </a:t>
            </a:r>
          </a:p>
          <a:p>
            <a:pPr algn="just"/>
            <a:r>
              <a:rPr lang="en-US" sz="2200" dirty="0" smtClean="0">
                <a:latin typeface="Calibri" pitchFamily="34" charset="0"/>
                <a:cs typeface="Calibri" pitchFamily="34" charset="0"/>
              </a:rPr>
              <a:t>vi) The right to consumer education. </a:t>
            </a:r>
          </a:p>
          <a:p>
            <a:pPr algn="just"/>
            <a:r>
              <a:rPr lang="en-US" sz="2200" dirty="0" smtClean="0">
                <a:latin typeface="Calibri" pitchFamily="34" charset="0"/>
                <a:cs typeface="Calibri" pitchFamily="34" charset="0"/>
              </a:rPr>
              <a:t>vii) Right to Healthy Environment </a:t>
            </a:r>
          </a:p>
          <a:p>
            <a:pPr algn="just"/>
            <a:r>
              <a:rPr lang="en-US" sz="2200" b="1" dirty="0" smtClean="0">
                <a:latin typeface="Calibri" pitchFamily="34" charset="0"/>
                <a:cs typeface="Calibri" pitchFamily="34" charset="0"/>
              </a:rPr>
              <a:t>3) Consumer Protection Councils:</a:t>
            </a:r>
            <a:r>
              <a:rPr lang="en-US" sz="2200" dirty="0" smtClean="0">
                <a:latin typeface="Calibri" pitchFamily="34" charset="0"/>
                <a:cs typeface="Calibri" pitchFamily="34" charset="0"/>
              </a:rPr>
              <a:t> The above objects are sought to be promoted and protected by the </a:t>
            </a:r>
            <a:r>
              <a:rPr lang="en-US" sz="2200" dirty="0" smtClean="0">
                <a:latin typeface="Calibri" pitchFamily="34" charset="0"/>
                <a:cs typeface="Calibri" pitchFamily="34" charset="0"/>
              </a:rPr>
              <a:t>Consumer Protection Councils </a:t>
            </a:r>
            <a:r>
              <a:rPr lang="en-US" sz="2200" dirty="0" smtClean="0">
                <a:latin typeface="Calibri" pitchFamily="34" charset="0"/>
                <a:cs typeface="Calibri" pitchFamily="34" charset="0"/>
              </a:rPr>
              <a:t>established at the Central and State levels. </a:t>
            </a:r>
          </a:p>
          <a:p>
            <a:pPr algn="just"/>
            <a:r>
              <a:rPr lang="en-US" sz="2200" b="1" dirty="0" smtClean="0">
                <a:latin typeface="Calibri" pitchFamily="34" charset="0"/>
                <a:cs typeface="Calibri" pitchFamily="34" charset="0"/>
              </a:rPr>
              <a:t>4) Quasi-Judicial Machinery for Speedy </a:t>
            </a:r>
            <a:r>
              <a:rPr lang="en-US" sz="2200" b="1" dirty="0" err="1" smtClean="0">
                <a:latin typeface="Calibri" pitchFamily="34" charset="0"/>
                <a:cs typeface="Calibri" pitchFamily="34" charset="0"/>
              </a:rPr>
              <a:t>Redressal</a:t>
            </a:r>
            <a:r>
              <a:rPr lang="en-US" sz="2200" b="1" dirty="0" smtClean="0">
                <a:latin typeface="Calibri" pitchFamily="34" charset="0"/>
                <a:cs typeface="Calibri" pitchFamily="34" charset="0"/>
              </a:rPr>
              <a:t> of Consumer Disputes:</a:t>
            </a:r>
            <a:r>
              <a:rPr lang="en-US" sz="2200" dirty="0" smtClean="0">
                <a:latin typeface="Calibri" pitchFamily="34" charset="0"/>
                <a:cs typeface="Calibri" pitchFamily="34" charset="0"/>
              </a:rPr>
              <a:t> The Act seeks to provide speedy and simple </a:t>
            </a:r>
            <a:r>
              <a:rPr lang="en-US" sz="2200" dirty="0" err="1" smtClean="0">
                <a:latin typeface="Calibri" pitchFamily="34" charset="0"/>
                <a:cs typeface="Calibri" pitchFamily="34" charset="0"/>
              </a:rPr>
              <a:t>redressal</a:t>
            </a:r>
            <a:r>
              <a:rPr lang="en-US" sz="2200" dirty="0" smtClean="0">
                <a:latin typeface="Calibri" pitchFamily="34" charset="0"/>
                <a:cs typeface="Calibri" pitchFamily="34" charset="0"/>
              </a:rPr>
              <a:t> to consumer disputes. For this purpose, there has been set up the quasi judicial machinery at the’ district. State and Central levels. These quasi-judicial bodies are supposed to observe the principles of natural justice and are empowered: </a:t>
            </a:r>
          </a:p>
          <a:p>
            <a:pPr algn="just"/>
            <a:r>
              <a:rPr lang="en-US" sz="2200" dirty="0" err="1" smtClean="0">
                <a:latin typeface="Calibri" pitchFamily="34" charset="0"/>
                <a:cs typeface="Calibri" pitchFamily="34" charset="0"/>
              </a:rPr>
              <a:t>i</a:t>
            </a:r>
            <a:r>
              <a:rPr lang="en-US" sz="2200" dirty="0" smtClean="0">
                <a:latin typeface="Calibri" pitchFamily="34" charset="0"/>
                <a:cs typeface="Calibri" pitchFamily="34" charset="0"/>
              </a:rPr>
              <a:t>) To give relief’s of a specific nature, </a:t>
            </a:r>
            <a:r>
              <a:rPr lang="en-US" sz="2200" dirty="0" smtClean="0">
                <a:latin typeface="Calibri" pitchFamily="34" charset="0"/>
                <a:cs typeface="Calibri" pitchFamily="34" charset="0"/>
              </a:rPr>
              <a:t>and</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04800" y="381000"/>
            <a:ext cx="8458200" cy="6106800"/>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ii) To award, wherever appropriate, compensation to consumer. </a:t>
            </a:r>
          </a:p>
          <a:p>
            <a:pPr algn="just"/>
            <a:r>
              <a:rPr lang="en-US" sz="2200" dirty="0" smtClean="0">
                <a:latin typeface="Calibri" pitchFamily="34" charset="0"/>
                <a:cs typeface="Calibri" pitchFamily="34" charset="0"/>
              </a:rPr>
              <a:t>But various shortcomings were witnessed in the acc and various amendments were advocated. In 1993 an Amendment Act was introduced to make it more effective in protecting the customer. The 1993 bill seeks to provide for the following: - </a:t>
            </a:r>
          </a:p>
          <a:p>
            <a:pPr algn="just"/>
            <a:r>
              <a:rPr lang="en-US" sz="2200" dirty="0" err="1" smtClean="0">
                <a:latin typeface="Calibri" pitchFamily="34" charset="0"/>
                <a:cs typeface="Calibri" pitchFamily="34" charset="0"/>
              </a:rPr>
              <a:t>i</a:t>
            </a:r>
            <a:r>
              <a:rPr lang="en-US" sz="2200" dirty="0" smtClean="0">
                <a:latin typeface="Calibri" pitchFamily="34" charset="0"/>
                <a:cs typeface="Calibri" pitchFamily="34" charset="0"/>
              </a:rPr>
              <a:t>) To enlarge the scope of the Act so as to enable the consumers to file class action complaints where such consumers have a common interest and to file complaints relating to restrictive practices adopted by traders. </a:t>
            </a:r>
          </a:p>
          <a:p>
            <a:pPr algn="just"/>
            <a:r>
              <a:rPr lang="en-US" sz="2200" dirty="0" smtClean="0">
                <a:latin typeface="Calibri" pitchFamily="34" charset="0"/>
                <a:cs typeface="Calibri" pitchFamily="34" charset="0"/>
              </a:rPr>
              <a:t>ii) To enable consumers who are all self-employed to file complaints before the </a:t>
            </a:r>
            <a:r>
              <a:rPr lang="en-US" sz="2200" dirty="0" err="1" smtClean="0">
                <a:latin typeface="Calibri" pitchFamily="34" charset="0"/>
                <a:cs typeface="Calibri" pitchFamily="34" charset="0"/>
              </a:rPr>
              <a:t>redressal</a:t>
            </a:r>
            <a:r>
              <a:rPr lang="en-US" sz="2200" dirty="0" smtClean="0">
                <a:latin typeface="Calibri" pitchFamily="34" charset="0"/>
                <a:cs typeface="Calibri" pitchFamily="34" charset="0"/>
              </a:rPr>
              <a:t> agencies, where goods bought by them exclusively for earning their livelihood suffer from any defect. </a:t>
            </a:r>
          </a:p>
          <a:p>
            <a:pPr algn="just"/>
            <a:r>
              <a:rPr lang="en-US" sz="2200" dirty="0" smtClean="0">
                <a:latin typeface="Calibri" pitchFamily="34" charset="0"/>
                <a:cs typeface="Calibri" pitchFamily="34" charset="0"/>
              </a:rPr>
              <a:t>iii) To add services relating to housing construction. </a:t>
            </a:r>
          </a:p>
          <a:p>
            <a:pPr algn="just"/>
            <a:r>
              <a:rPr lang="en-US" sz="2200" dirty="0" smtClean="0">
                <a:latin typeface="Calibri" pitchFamily="34" charset="0"/>
                <a:cs typeface="Calibri" pitchFamily="34" charset="0"/>
              </a:rPr>
              <a:t>iv) To enable filing of class action complaints on behalf of groups of consumers having the same interest. </a:t>
            </a:r>
          </a:p>
          <a:p>
            <a:pPr algn="just"/>
            <a:r>
              <a:rPr lang="en-US" sz="2200" dirty="0" smtClean="0">
                <a:latin typeface="Calibri" pitchFamily="34" charset="0"/>
                <a:cs typeface="Calibri" pitchFamily="34" charset="0"/>
              </a:rPr>
              <a:t>v) To provide for the constitution of selection committees for the selection of non-judicial members of various </a:t>
            </a:r>
            <a:r>
              <a:rPr lang="en-US" sz="2200" dirty="0" err="1" smtClean="0">
                <a:latin typeface="Calibri" pitchFamily="34" charset="0"/>
                <a:cs typeface="Calibri" pitchFamily="34" charset="0"/>
              </a:rPr>
              <a:t>redressal</a:t>
            </a:r>
            <a:r>
              <a:rPr lang="en-US" sz="2200" dirty="0" smtClean="0">
                <a:latin typeface="Calibri" pitchFamily="34" charset="0"/>
                <a:cs typeface="Calibri" pitchFamily="34" charset="0"/>
              </a:rPr>
              <a:t> agencies. </a:t>
            </a:r>
          </a:p>
          <a:p>
            <a:pPr algn="just"/>
            <a:r>
              <a:rPr lang="en-US" sz="2200" dirty="0" smtClean="0">
                <a:latin typeface="Calibri" pitchFamily="34" charset="0"/>
                <a:cs typeface="Calibri" pitchFamily="34" charset="0"/>
              </a:rPr>
              <a:t>vi) To increase the monetary jurisdiction of District forums/State Commissions/National Commissions. </a:t>
            </a:r>
            <a:endParaRPr lang="en-US" sz="22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04800" y="381000"/>
            <a:ext cx="8458200" cy="6306855"/>
          </a:xfrm>
          <a:prstGeom prst="rect">
            <a:avLst/>
          </a:prstGeom>
        </p:spPr>
        <p:txBody>
          <a:bodyPr vert="horz" wrap="square" lIns="0" tIns="12700" rIns="0" bIns="0" rtlCol="0">
            <a:spAutoFit/>
          </a:bodyPr>
          <a:lstStyle/>
          <a:p>
            <a:pPr algn="just"/>
            <a:r>
              <a:rPr lang="en-US" sz="2200" dirty="0" smtClean="0">
                <a:latin typeface="Calibri" pitchFamily="34" charset="0"/>
                <a:cs typeface="Calibri" pitchFamily="34" charset="0"/>
              </a:rPr>
              <a:t>vii</a:t>
            </a:r>
            <a:r>
              <a:rPr lang="en-US" sz="2200" dirty="0" smtClean="0">
                <a:latin typeface="Calibri" pitchFamily="34" charset="0"/>
                <a:cs typeface="Calibri" pitchFamily="34" charset="0"/>
              </a:rPr>
              <a:t>) To confer additional powers on the </a:t>
            </a:r>
            <a:r>
              <a:rPr lang="en-US" sz="2200" dirty="0" err="1" smtClean="0">
                <a:latin typeface="Calibri" pitchFamily="34" charset="0"/>
                <a:cs typeface="Calibri" pitchFamily="34" charset="0"/>
              </a:rPr>
              <a:t>redressal</a:t>
            </a:r>
            <a:r>
              <a:rPr lang="en-US" sz="2200" dirty="0" smtClean="0">
                <a:latin typeface="Calibri" pitchFamily="34" charset="0"/>
                <a:cs typeface="Calibri" pitchFamily="34" charset="0"/>
              </a:rPr>
              <a:t> agencies by way of awarding costs to the parties for ordering removal of defects or deficiencies from the services and for empowering the recall of goods likely to endanger the safety of the public. </a:t>
            </a:r>
          </a:p>
          <a:p>
            <a:pPr algn="just"/>
            <a:r>
              <a:rPr lang="en-US" sz="2200" dirty="0" smtClean="0">
                <a:latin typeface="Calibri" pitchFamily="34" charset="0"/>
                <a:cs typeface="Calibri" pitchFamily="34" charset="0"/>
              </a:rPr>
              <a:t>viii) To impose punishment on the complainant in cases of frivolous or vexatious complaints. </a:t>
            </a:r>
          </a:p>
          <a:p>
            <a:pPr algn="just"/>
            <a:r>
              <a:rPr lang="en-US" sz="2200" dirty="0" smtClean="0">
                <a:latin typeface="Calibri" pitchFamily="34" charset="0"/>
                <a:cs typeface="Calibri" pitchFamily="34" charset="0"/>
              </a:rPr>
              <a:t>ix) To provide for a limitation period of one year to file complaints</a:t>
            </a:r>
            <a:r>
              <a:rPr lang="en-US" sz="2200" dirty="0" smtClean="0">
                <a:latin typeface="Calibri" pitchFamily="34" charset="0"/>
                <a:cs typeface="Calibri" pitchFamily="34" charset="0"/>
              </a:rPr>
              <a:t>.</a:t>
            </a:r>
          </a:p>
          <a:p>
            <a:pPr algn="just"/>
            <a:endParaRPr lang="en-US" sz="2200" dirty="0" smtClean="0">
              <a:latin typeface="Calibri" pitchFamily="34" charset="0"/>
              <a:cs typeface="Calibri" pitchFamily="34" charset="0"/>
            </a:endParaRPr>
          </a:p>
          <a:p>
            <a:pPr algn="just"/>
            <a:r>
              <a:rPr lang="en-US" sz="2600" b="1" dirty="0" smtClean="0">
                <a:solidFill>
                  <a:srgbClr val="0070C0"/>
                </a:solidFill>
                <a:latin typeface="Calibri" pitchFamily="34" charset="0"/>
                <a:cs typeface="Calibri" pitchFamily="34" charset="0"/>
              </a:rPr>
              <a:t>Definition of Important Terms </a:t>
            </a:r>
            <a:endParaRPr lang="en-US" sz="2300" b="1"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Before </a:t>
            </a:r>
            <a:r>
              <a:rPr lang="en-US" sz="2300" dirty="0" smtClean="0">
                <a:latin typeface="Calibri" pitchFamily="34" charset="0"/>
                <a:cs typeface="Calibri" pitchFamily="34" charset="0"/>
              </a:rPr>
              <a:t>studying the provisions of the CPA, it is necessary to understand the terms used in the Act. Let us understand some of the more important definitions. </a:t>
            </a:r>
          </a:p>
          <a:p>
            <a:pPr algn="just"/>
            <a:endParaRPr lang="en-US" sz="2300" b="1" dirty="0" smtClean="0">
              <a:solidFill>
                <a:srgbClr val="0070C0"/>
              </a:solidFill>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Consumer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The consumer is one who has purchased goods or who has availed of or hired services. In the Consumer </a:t>
            </a:r>
            <a:r>
              <a:rPr lang="en-US" sz="2300" dirty="0" err="1" smtClean="0">
                <a:latin typeface="Calibri" pitchFamily="34" charset="0"/>
                <a:cs typeface="Calibri" pitchFamily="34" charset="0"/>
              </a:rPr>
              <a:t>Protection.Act</a:t>
            </a:r>
            <a:r>
              <a:rPr lang="en-US" sz="2300" dirty="0" smtClean="0">
                <a:latin typeface="Calibri" pitchFamily="34" charset="0"/>
                <a:cs typeface="Calibri" pitchFamily="34" charset="0"/>
              </a:rPr>
              <a:t>, the word “Consumer” has defined separately for the purpose of goods and services. In terms of Section 2(d) of the Act</a:t>
            </a:r>
            <a:r>
              <a:rPr lang="en-US" sz="2300" dirty="0" smtClean="0">
                <a:latin typeface="Calibri" pitchFamily="34" charset="0"/>
                <a:cs typeface="Calibri" pitchFamily="34" charset="0"/>
              </a:rPr>
              <a:t>:</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04800" y="572487"/>
            <a:ext cx="8458200" cy="5675913"/>
          </a:xfrm>
          <a:prstGeom prst="rect">
            <a:avLst/>
          </a:prstGeom>
        </p:spPr>
        <p:txBody>
          <a:bodyPr vert="horz" wrap="square" lIns="0" tIns="12700" rIns="0" bIns="0" rtlCol="0">
            <a:spAutoFit/>
          </a:bodyPr>
          <a:lstStyle/>
          <a:p>
            <a:pPr algn="just"/>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A “Consumer’ means any person who buys any goods for any consideration which has been paid or promised or partly paid and partly promised, or under any system of deferred payment; </a:t>
            </a:r>
          </a:p>
          <a:p>
            <a:pPr algn="just"/>
            <a:r>
              <a:rPr lang="en-US" sz="2300" dirty="0" smtClean="0">
                <a:latin typeface="Calibri" pitchFamily="34" charset="0"/>
                <a:cs typeface="Calibri" pitchFamily="34" charset="0"/>
              </a:rPr>
              <a:t>ii) It includes any user of such goods other than the person who actually buys goods and whose use is made with the approval of the purchaser. </a:t>
            </a:r>
          </a:p>
          <a:p>
            <a:pPr algn="just"/>
            <a:r>
              <a:rPr lang="en-US" sz="2300" dirty="0" smtClean="0">
                <a:latin typeface="Calibri" pitchFamily="34" charset="0"/>
                <a:cs typeface="Calibri" pitchFamily="34" charset="0"/>
              </a:rPr>
              <a:t>For the purpose of services, a consumer means a person belonging to the following categories: </a:t>
            </a:r>
          </a:p>
          <a:p>
            <a:pPr algn="just"/>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Who hires any service or services for a consideration, which has been paid or promised or partly paid and partly promised, or under any system of deferred payment? </a:t>
            </a:r>
          </a:p>
          <a:p>
            <a:pPr algn="just"/>
            <a:r>
              <a:rPr lang="en-US" sz="2300" dirty="0" smtClean="0">
                <a:latin typeface="Calibri" pitchFamily="34" charset="0"/>
                <a:cs typeface="Calibri" pitchFamily="34" charset="0"/>
              </a:rPr>
              <a:t>ii) It also includes any beneficiary of such service other than the one who actually hires the services for consideration and such services are availed with the approval of such person. </a:t>
            </a:r>
          </a:p>
          <a:p>
            <a:pPr algn="just"/>
            <a:r>
              <a:rPr lang="en-US" sz="2300" dirty="0" smtClean="0">
                <a:solidFill>
                  <a:srgbClr val="FF0000"/>
                </a:solidFill>
                <a:latin typeface="Calibri" pitchFamily="34" charset="0"/>
                <a:cs typeface="Calibri" pitchFamily="34" charset="0"/>
              </a:rPr>
              <a:t>The term consumer excludes a person who obtains the goods (for consideration) for resale or for any commercial purpose. </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304800" y="381000"/>
            <a:ext cx="8458200" cy="6383799"/>
          </a:xfrm>
          <a:prstGeom prst="rect">
            <a:avLst/>
          </a:prstGeom>
        </p:spPr>
        <p:txBody>
          <a:bodyPr vert="horz" wrap="square" lIns="0" tIns="12700" rIns="0" bIns="0" rtlCol="0">
            <a:spAutoFit/>
          </a:bodyPr>
          <a:lstStyle/>
          <a:p>
            <a:pPr algn="just"/>
            <a:r>
              <a:rPr lang="en-US" sz="2300" b="1" dirty="0" smtClean="0">
                <a:solidFill>
                  <a:srgbClr val="0070C0"/>
                </a:solidFill>
                <a:latin typeface="Calibri" pitchFamily="34" charset="0"/>
                <a:cs typeface="Calibri" pitchFamily="34" charset="0"/>
              </a:rPr>
              <a:t>Commercial Purpose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Commercial purpose means any purpose whose primary objective is to make profit. Commercial purpose does not include use by a consumer of goods bought and used by him exclusively for the purpose of earning his livelihood by means of self-employment. It is obvious that Parliament intended to restrict the benefits of the Act to ordinary consumers purchasing the goods either for their own consumption or even for use in some small venture, which they may have embarked upon in order to make a living as distinct from large scale manufacture or process activity carried out for profit </a:t>
            </a:r>
          </a:p>
          <a:p>
            <a:pPr algn="just"/>
            <a:r>
              <a:rPr lang="en-US" sz="2300" dirty="0" smtClean="0">
                <a:latin typeface="Calibri" pitchFamily="34" charset="0"/>
                <a:cs typeface="Calibri" pitchFamily="34" charset="0"/>
              </a:rPr>
              <a:t>A purchase is for commercial purpose if the following tests are satisfied: </a:t>
            </a:r>
          </a:p>
          <a:p>
            <a:pPr algn="just"/>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The goods must have been obtained for a patently profit making activity; </a:t>
            </a:r>
          </a:p>
          <a:p>
            <a:pPr algn="just"/>
            <a:r>
              <a:rPr lang="en-US" sz="2300" dirty="0" smtClean="0">
                <a:latin typeface="Calibri" pitchFamily="34" charset="0"/>
                <a:cs typeface="Calibri" pitchFamily="34" charset="0"/>
              </a:rPr>
              <a:t>ii) Such goods must have been purchased for being used in profit making activity engaged in on a large scale; </a:t>
            </a:r>
          </a:p>
          <a:p>
            <a:pPr algn="just"/>
            <a:r>
              <a:rPr lang="en-US" sz="2300" dirty="0" smtClean="0">
                <a:latin typeface="Calibri" pitchFamily="34" charset="0"/>
                <a:cs typeface="Calibri" pitchFamily="34" charset="0"/>
              </a:rPr>
              <a:t>iii) There should be a close and direct nexus between the purpose of the purchased goods and the profit making activity. </a:t>
            </a:r>
            <a:endParaRPr lang="en-US" sz="2300" dirty="0">
              <a:latin typeface="Calibri" pitchFamily="34" charset="0"/>
              <a:cs typeface="Calibri" pitchFamily="34"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304800" y="381000"/>
            <a:ext cx="8458200" cy="6383799"/>
          </a:xfrm>
          <a:prstGeom prst="rect">
            <a:avLst/>
          </a:prstGeom>
        </p:spPr>
        <p:txBody>
          <a:bodyPr vert="horz" wrap="square" lIns="0" tIns="12700" rIns="0" bIns="0" rtlCol="0">
            <a:spAutoFit/>
          </a:bodyPr>
          <a:lstStyle/>
          <a:p>
            <a:pPr algn="just"/>
            <a:r>
              <a:rPr lang="en-US" sz="2300" b="1" dirty="0" smtClean="0">
                <a:solidFill>
                  <a:srgbClr val="0070C0"/>
                </a:solidFill>
                <a:latin typeface="Calibri" pitchFamily="34" charset="0"/>
                <a:cs typeface="Calibri" pitchFamily="34" charset="0"/>
              </a:rPr>
              <a:t>Complainant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1) A consumer; or </a:t>
            </a:r>
          </a:p>
          <a:p>
            <a:pPr algn="just"/>
            <a:r>
              <a:rPr lang="en-US" sz="2300" dirty="0" smtClean="0">
                <a:latin typeface="Calibri" pitchFamily="34" charset="0"/>
                <a:cs typeface="Calibri" pitchFamily="34" charset="0"/>
              </a:rPr>
              <a:t>2) Any voluntary consumer association registered under the Companies Act, 1956 or under any other law for the time being in force; or </a:t>
            </a:r>
          </a:p>
          <a:p>
            <a:pPr algn="just"/>
            <a:r>
              <a:rPr lang="en-US" sz="2300" dirty="0" smtClean="0">
                <a:latin typeface="Calibri" pitchFamily="34" charset="0"/>
                <a:cs typeface="Calibri" pitchFamily="34" charset="0"/>
              </a:rPr>
              <a:t>3) The Central Government or any State Government, who of which makes a complaint; or </a:t>
            </a:r>
          </a:p>
          <a:p>
            <a:pPr algn="just"/>
            <a:r>
              <a:rPr lang="en-US" sz="2300" dirty="0" smtClean="0">
                <a:latin typeface="Calibri" pitchFamily="34" charset="0"/>
                <a:cs typeface="Calibri" pitchFamily="34" charset="0"/>
              </a:rPr>
              <a:t>4) One or more consumers where there are numerous consumers having the same interest. </a:t>
            </a:r>
          </a:p>
          <a:p>
            <a:pPr algn="just"/>
            <a:endParaRPr lang="en-US" sz="2300" dirty="0" smtClean="0">
              <a:latin typeface="Calibri" pitchFamily="34" charset="0"/>
              <a:cs typeface="Calibri" pitchFamily="34" charset="0"/>
            </a:endParaRPr>
          </a:p>
          <a:p>
            <a:pPr algn="just"/>
            <a:r>
              <a:rPr lang="en-US" sz="2300" b="1" dirty="0" smtClean="0">
                <a:solidFill>
                  <a:srgbClr val="0070C0"/>
                </a:solidFill>
                <a:latin typeface="Calibri" pitchFamily="34" charset="0"/>
                <a:cs typeface="Calibri" pitchFamily="34" charset="0"/>
              </a:rPr>
              <a:t>Consumer Complaint </a:t>
            </a:r>
            <a:endParaRPr lang="en-US" sz="2300" dirty="0" smtClean="0">
              <a:solidFill>
                <a:srgbClr val="0070C0"/>
              </a:solidFill>
              <a:latin typeface="Calibri" pitchFamily="34" charset="0"/>
              <a:cs typeface="Calibri" pitchFamily="34" charset="0"/>
            </a:endParaRPr>
          </a:p>
          <a:p>
            <a:pPr algn="just"/>
            <a:r>
              <a:rPr lang="en-US" sz="2300" dirty="0" smtClean="0">
                <a:latin typeface="Calibri" pitchFamily="34" charset="0"/>
                <a:cs typeface="Calibri" pitchFamily="34" charset="0"/>
              </a:rPr>
              <a:t>Section 2(1) (c) defines complaint The complaint is an allegation made in writing and may seek </a:t>
            </a:r>
            <a:r>
              <a:rPr lang="en-US" sz="2300" dirty="0" err="1" smtClean="0">
                <a:latin typeface="Calibri" pitchFamily="34" charset="0"/>
                <a:cs typeface="Calibri" pitchFamily="34" charset="0"/>
              </a:rPr>
              <a:t>redressal</a:t>
            </a:r>
            <a:r>
              <a:rPr lang="en-US" sz="2300" dirty="0" smtClean="0">
                <a:latin typeface="Calibri" pitchFamily="34" charset="0"/>
                <a:cs typeface="Calibri" pitchFamily="34" charset="0"/>
              </a:rPr>
              <a:t> in respect of the following grievances: </a:t>
            </a:r>
          </a:p>
          <a:p>
            <a:pPr algn="just"/>
            <a:r>
              <a:rPr lang="en-US" sz="2300" dirty="0" err="1" smtClean="0">
                <a:latin typeface="Calibri" pitchFamily="34" charset="0"/>
                <a:cs typeface="Calibri" pitchFamily="34" charset="0"/>
              </a:rPr>
              <a:t>i</a:t>
            </a:r>
            <a:r>
              <a:rPr lang="en-US" sz="2300" dirty="0" smtClean="0">
                <a:latin typeface="Calibri" pitchFamily="34" charset="0"/>
                <a:cs typeface="Calibri" pitchFamily="34" charset="0"/>
              </a:rPr>
              <a:t>) Unfair Trade Practice: An unfair trade practice or a restrictive trade practice has been adopted by any trader </a:t>
            </a:r>
          </a:p>
          <a:p>
            <a:pPr algn="just"/>
            <a:r>
              <a:rPr lang="en-US" sz="2300" dirty="0" smtClean="0">
                <a:latin typeface="Calibri" pitchFamily="34" charset="0"/>
                <a:cs typeface="Calibri" pitchFamily="34" charset="0"/>
              </a:rPr>
              <a:t>ii) Defect in Goods: The goods bought by him or agreed to be bought by him suffer from one or more defects; </a:t>
            </a:r>
            <a:endParaRPr lang="en-US" sz="2300" dirty="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4282</TotalTime>
  <Words>2367</Words>
  <Application>Microsoft Office PowerPoint</Application>
  <PresentationFormat>On-screen Show (4:3)</PresentationFormat>
  <Paragraphs>129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Urban</vt:lpstr>
      <vt:lpstr>WELCOME  Class: B.Com – Part-2  Subject: Business Regulatory Framework TOPIC:  CONSUMER PROTECTION ACT, 1986 – Part - 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396</cp:revision>
  <dcterms:created xsi:type="dcterms:W3CDTF">2011-08-23T10:02:56Z</dcterms:created>
  <dcterms:modified xsi:type="dcterms:W3CDTF">2020-05-19T09:20:40Z</dcterms:modified>
</cp:coreProperties>
</file>